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4" r:id="rId17"/>
    <p:sldId id="275" r:id="rId1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CZcYNF24CYbhV/idS17M3Q==" hashData="TrmjBlctDA9oh/bAGrRrn0fGEPi96zaM63HTEIXPg+spLhEyrvkOjMN8IfchgTPsS8RrR80xbyyG/uyN/e3uVw=="/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36"/>
    <p:restoredTop sz="94665"/>
  </p:normalViewPr>
  <p:slideViewPr>
    <p:cSldViewPr snapToGrid="0">
      <p:cViewPr varScale="1">
        <p:scale>
          <a:sx n="278" d="100"/>
          <a:sy n="278" d="100"/>
        </p:scale>
        <p:origin x="1216" y="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bb0e92e5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8bb0e92e5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a6334bb9e7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a6334bb9e7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a6334bb9e7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a6334bb9e7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bb0e92e56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8bb0e92e56_4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bb0e92e56_4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bb0e92e56_4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bb0e92e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8bb0e92e5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bb0e92e5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8bb0e92e5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bb0e92e56_4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8bb0e92e56_4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bb0e92e56_4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8bb0e92e56_4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8bb0e92e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8bb0e92e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8bb0e92e56_4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8bb0e92e56_4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bb0e92e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bb0e92e5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bb0e92e56_4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bb0e92e56_4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bb0e92e56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bb0e92e56_4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bb0e92e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bb0e92e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bb0e92e56_4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bb0e92e56_4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work@samclark.net" TargetMode="External"/><Relationship Id="rId7" Type="http://schemas.openxmlformats.org/officeDocument/2006/relationships/hyperlink" Target="mailto:assistance-RDA@who.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amclark.net/rda-slides" TargetMode="External"/><Relationship Id="rId5" Type="http://schemas.openxmlformats.org/officeDocument/2006/relationships/hyperlink" Target="https://data.who.int/rda" TargetMode="External"/><Relationship Id="rId4" Type="http://schemas.openxmlformats.org/officeDocument/2006/relationships/hyperlink" Target="mailto:mafatd@who.i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arxiv.org/pdf/1910.00405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084950" y="1509988"/>
            <a:ext cx="69741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" sz="4100" b="1"/>
              <a:t>Reference Data Archive RDA Launch</a:t>
            </a:r>
            <a:endParaRPr sz="21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491650" y="3200475"/>
            <a:ext cx="416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700" b="1"/>
              <a:t>RDA Development Team</a:t>
            </a:r>
            <a:endParaRPr b="1"/>
          </a:p>
        </p:txBody>
      </p:sp>
      <p:sp>
        <p:nvSpPr>
          <p:cNvPr id="56" name="Google Shape;56;p13"/>
          <p:cNvSpPr txBox="1"/>
          <p:nvPr/>
        </p:nvSpPr>
        <p:spPr>
          <a:xfrm>
            <a:off x="6662150" y="471400"/>
            <a:ext cx="249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grpSp>
        <p:nvGrpSpPr>
          <p:cNvPr id="57" name="Google Shape;57;p13"/>
          <p:cNvGrpSpPr/>
          <p:nvPr/>
        </p:nvGrpSpPr>
        <p:grpSpPr>
          <a:xfrm>
            <a:off x="2285610" y="339702"/>
            <a:ext cx="4739181" cy="1045153"/>
            <a:chOff x="1913275" y="290886"/>
            <a:chExt cx="4086910" cy="901538"/>
          </a:xfrm>
        </p:grpSpPr>
        <p:pic>
          <p:nvPicPr>
            <p:cNvPr id="58" name="Google Shape;58;p13" descr="openV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4606" y="290886"/>
              <a:ext cx="778369" cy="901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 descr="A blue and orange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36842" y="496457"/>
              <a:ext cx="1763344" cy="490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 title="WHO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13275" y="290925"/>
              <a:ext cx="875968" cy="901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61;p13"/>
          <p:cNvGrpSpPr/>
          <p:nvPr/>
        </p:nvGrpSpPr>
        <p:grpSpPr>
          <a:xfrm>
            <a:off x="2447233" y="3629325"/>
            <a:ext cx="4249521" cy="1323600"/>
            <a:chOff x="2925486" y="3415025"/>
            <a:chExt cx="3292926" cy="1323600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2925486" y="3415025"/>
              <a:ext cx="16464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100" b="1" i="1" u="sng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Samuel Clark</a:t>
              </a:r>
              <a:endParaRPr sz="11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 b="1" i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Kobus Herbst</a:t>
              </a:r>
              <a:endParaRPr sz="11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100" b="1" i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Yue Chu</a:t>
              </a:r>
              <a:endParaRPr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 b="1" i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Brendan Gilbert</a:t>
              </a:r>
              <a:endParaRPr sz="11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 b="1" i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Dan-George Vasilache</a:t>
              </a:r>
              <a:endParaRPr sz="11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Jason Thomas</a:t>
              </a:r>
              <a:endParaRPr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Doris Ma Fat</a:t>
              </a:r>
              <a:endParaRPr sz="1100" b="1" i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" name="Google Shape;63;p13"/>
            <p:cNvSpPr txBox="1"/>
            <p:nvPr/>
          </p:nvSpPr>
          <p:spPr>
            <a:xfrm>
              <a:off x="4572012" y="3415025"/>
              <a:ext cx="16464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Mona Sharon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David Plotner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Norman Goco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Philippe Boucher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Jean-Francois Saint-Pierre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Joven Larin</a:t>
              </a:r>
              <a:endParaRPr sz="1100" b="1" i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Vetted researchers able to access data within secure TRE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Conduct analysis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Prepare results for sharing 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Submit results for sharing through the repository</a:t>
            </a:r>
            <a:endParaRPr dirty="0"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2310100"/>
            <a:ext cx="8520600" cy="15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RDA team evaluates results and/or data submitted for sharing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Ensure results do not contain non-sharable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Ensure data are cleared to share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Post results and/or data to the repository for sharing to specified audience: only analysts, predetermined list of users, anyone with an ORCID, etc.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3724420"/>
            <a:ext cx="8520600" cy="1419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Results and/or data appear on repository for browsing and download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Each ‘dataset’ with </a:t>
            </a:r>
            <a:r>
              <a:rPr lang="en" u="sng" dirty="0"/>
              <a:t>DOI and full documentation, including names of data providers and/or analysts</a:t>
            </a:r>
            <a:endParaRPr u="sng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Data use agreements/licenses enforced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‘</a:t>
            </a:r>
            <a:r>
              <a:rPr lang="en" dirty="0" err="1"/>
              <a:t>Datasets’</a:t>
            </a:r>
            <a:r>
              <a:rPr lang="en" dirty="0"/>
              <a:t> available to specified audience(s) of users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DA-data-repository-tutorial">
            <a:hlinkClick r:id="" action="ppaction://media"/>
            <a:extLst>
              <a:ext uri="{FF2B5EF4-FFF2-40B4-BE49-F238E27FC236}">
                <a16:creationId xmlns:a16="http://schemas.microsoft.com/office/drawing/2014/main" id="{6BE0CEF4-C3D7-6B80-7690-6F73649EA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DA-analytics-tutorial">
            <a:hlinkClick r:id="" action="ppaction://media"/>
            <a:extLst>
              <a:ext uri="{FF2B5EF4-FFF2-40B4-BE49-F238E27FC236}">
                <a16:creationId xmlns:a16="http://schemas.microsoft.com/office/drawing/2014/main" id="{A92164FC-9CF0-A99E-4371-27F04F5E7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Default operation:</a:t>
            </a:r>
            <a:r>
              <a:rPr lang="en"/>
              <a:t> </a:t>
            </a:r>
            <a:r>
              <a:rPr lang="en" u="sng"/>
              <a:t>highly secure</a:t>
            </a:r>
            <a:r>
              <a:rPr lang="en"/>
              <a:t> with full access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host most sensitive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i="1"/>
              <a:t>Raw</a:t>
            </a:r>
            <a:r>
              <a:rPr lang="en"/>
              <a:t> data stay safe in TRE and cannot leave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stay at WHO and never leave or live on computers outside of WHO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aggregated results with no individual-level data are shared through repository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Anything is possible</a:t>
            </a:r>
            <a:r>
              <a:rPr lang="en"/>
              <a:t> - extremely flexible</a:t>
            </a: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i="1" dirty="0"/>
              <a:t>With permission from data provider,</a:t>
            </a:r>
            <a:r>
              <a:rPr lang="en" dirty="0"/>
              <a:t> </a:t>
            </a:r>
            <a:r>
              <a:rPr lang="en" u="sng" dirty="0"/>
              <a:t>can share anything</a:t>
            </a:r>
            <a:endParaRPr u="sng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De-identified, individual-level data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Have fully tested this using CHAMPS &amp; COMSA individual-level data - </a:t>
            </a:r>
            <a:r>
              <a:rPr lang="en" i="1" u="sng" dirty="0"/>
              <a:t>all</a:t>
            </a:r>
            <a:r>
              <a:rPr lang="en" u="sng" dirty="0"/>
              <a:t> data elements for each death available for download in a single, documented file</a:t>
            </a:r>
            <a:endParaRPr u="sng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Anything else …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RDA funder (Gates) strongly encouraging launch data partners to share de-identified individual data in this way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system - TRE &amp; NADA - is not technically restricted in any way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RDA Team defines and enforces limits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at and shortly following launch</a:t>
            </a: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City of Sao Paulo Mortality Surveillance System / Department of Pathology,  University of Sao Paulo, Brazil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/>
              <a:t>Launch: ~2,500 deaths of all ages with older versions of VA and </a:t>
            </a:r>
            <a:r>
              <a:rPr lang="en" b="1" u="sng"/>
              <a:t>autopsy</a:t>
            </a:r>
            <a:endParaRPr b="1" u="sng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1st quarter 2026: ~750 deaths of all ages with WHO </a:t>
            </a:r>
            <a:r>
              <a:rPr lang="en" u="sng"/>
              <a:t>2022 VA</a:t>
            </a:r>
            <a:r>
              <a:rPr lang="en"/>
              <a:t>, </a:t>
            </a:r>
            <a:r>
              <a:rPr lang="en" u="sng"/>
              <a:t>MITS</a:t>
            </a:r>
            <a:r>
              <a:rPr lang="en"/>
              <a:t>, and </a:t>
            </a:r>
            <a:r>
              <a:rPr lang="en" u="sng"/>
              <a:t>autopsy</a:t>
            </a:r>
            <a:endParaRPr u="sng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Future: ~1,500 deaths per year with WHO</a:t>
            </a:r>
            <a:r>
              <a:rPr lang="en" u="sng"/>
              <a:t> 2022 VA</a:t>
            </a:r>
            <a:r>
              <a:rPr lang="en"/>
              <a:t>, </a:t>
            </a:r>
            <a:r>
              <a:rPr lang="en" u="sng"/>
              <a:t>autopsy</a:t>
            </a:r>
            <a:r>
              <a:rPr lang="en"/>
              <a:t>, and most with </a:t>
            </a:r>
            <a:r>
              <a:rPr lang="en" u="sng"/>
              <a:t>MITS</a:t>
            </a:r>
            <a:endParaRPr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CHAMPS, various sites/countries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~6,000 child deaths with various VA, MITS, and DeCode panel COD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COMSA Mozambique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~16,000 deaths of all ages with VA and various other information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HEAL-SL (COMSA) Sierra Leone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~12,000 deaths with VA and various other information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311700" y="264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operates the RDA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>
            <a:off x="311700" y="853800"/>
            <a:ext cx="8520600" cy="42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RDA hosted and maintained at WHO Headquarters in Geneva</a:t>
            </a:r>
            <a:endParaRPr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Computing machinery and network connections at WHO Headquarters in Geneva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IT security managed by WHO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WHO administrative responsibility in </a:t>
            </a:r>
            <a:r>
              <a:rPr lang="en" b="1" dirty="0"/>
              <a:t>Data, Digital Health, Analytics and AI (DDA) Department</a:t>
            </a:r>
            <a:r>
              <a:rPr lang="en" dirty="0"/>
              <a:t> - </a:t>
            </a:r>
            <a:r>
              <a:rPr lang="en" u="sng" dirty="0"/>
              <a:t>WHO RDA Co-Director is </a:t>
            </a:r>
            <a:r>
              <a:rPr lang="en" b="1" u="sng" dirty="0"/>
              <a:t>Doris Ma Fat</a:t>
            </a:r>
          </a:p>
          <a:p>
            <a:pPr lvl="1" indent="-342900">
              <a:buSzPts val="1800"/>
              <a:buChar char="●"/>
            </a:pPr>
            <a:r>
              <a:rPr lang="en" u="sng" dirty="0"/>
              <a:t>Philippe Boucher</a:t>
            </a:r>
          </a:p>
          <a:p>
            <a:pPr lvl="1" indent="-342900">
              <a:buSzPts val="1800"/>
              <a:buChar char="●"/>
            </a:pPr>
            <a:r>
              <a:rPr lang="en-US" u="sng" dirty="0"/>
              <a:t>George Vasilache</a:t>
            </a:r>
          </a:p>
          <a:p>
            <a:pPr lvl="1" indent="-342900">
              <a:buSzPts val="1800"/>
              <a:buChar char="●"/>
            </a:pPr>
            <a:r>
              <a:rPr lang="en-US" u="sng" dirty="0"/>
              <a:t>Haidong Wang</a:t>
            </a:r>
            <a:endParaRPr u="sng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RDA Team includes members of the </a:t>
            </a:r>
            <a:r>
              <a:rPr lang="en" i="1" dirty="0" err="1"/>
              <a:t>openVA</a:t>
            </a:r>
            <a:r>
              <a:rPr lang="en" i="1" dirty="0"/>
              <a:t> Team </a:t>
            </a:r>
            <a:r>
              <a:rPr lang="en" dirty="0"/>
              <a:t>led by Samuel Clark at The Ohio State University, USA - </a:t>
            </a:r>
            <a:r>
              <a:rPr lang="en" u="sng" dirty="0"/>
              <a:t>RDA Co-Director is </a:t>
            </a:r>
            <a:r>
              <a:rPr lang="en" b="1" u="sng" dirty="0"/>
              <a:t>Samuel  Clark</a:t>
            </a:r>
            <a:endParaRPr lang="en" dirty="0"/>
          </a:p>
          <a:p>
            <a:pPr lvl="1" indent="-342900">
              <a:buSzPts val="1800"/>
              <a:buChar char="●"/>
            </a:pPr>
            <a:r>
              <a:rPr lang="en-US" u="sng" dirty="0"/>
              <a:t>Yue Chu</a:t>
            </a:r>
          </a:p>
          <a:p>
            <a:pPr lvl="1" indent="-342900">
              <a:buSzPts val="1800"/>
              <a:buChar char="●"/>
            </a:pPr>
            <a:r>
              <a:rPr lang="en-US" u="sng" dirty="0"/>
              <a:t>Jason Thomas</a:t>
            </a:r>
            <a:endParaRPr u="sng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Additional RDA Team members</a:t>
            </a:r>
          </a:p>
          <a:p>
            <a:pPr lvl="1" indent="-342900">
              <a:buSzPts val="1800"/>
              <a:buChar char="●"/>
            </a:pPr>
            <a:r>
              <a:rPr lang="en" u="sng" dirty="0"/>
              <a:t>Kobus Herbst </a:t>
            </a:r>
            <a:r>
              <a:rPr lang="en" dirty="0"/>
              <a:t>and </a:t>
            </a:r>
            <a:r>
              <a:rPr lang="en" u="sng" dirty="0"/>
              <a:t>Brendan Gilbert </a:t>
            </a:r>
            <a:r>
              <a:rPr lang="en" dirty="0"/>
              <a:t>at the Africa Health Research Institute (AHRI), South Africa</a:t>
            </a:r>
            <a:endParaRPr u="sng" dirty="0"/>
          </a:p>
          <a:p>
            <a:pPr lvl="1" indent="-342900">
              <a:buSzPts val="1800"/>
              <a:buChar char="●"/>
            </a:pPr>
            <a:r>
              <a:rPr lang="en" u="sng" dirty="0"/>
              <a:t>David Plotner</a:t>
            </a:r>
            <a:r>
              <a:rPr lang="en" dirty="0"/>
              <a:t> and </a:t>
            </a:r>
            <a:r>
              <a:rPr lang="en" u="sng" dirty="0"/>
              <a:t>Norman Goco</a:t>
            </a:r>
            <a:r>
              <a:rPr lang="en" dirty="0"/>
              <a:t> at RTI</a:t>
            </a:r>
            <a:endParaRPr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311700" y="322867"/>
            <a:ext cx="85206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 b="1" dirty="0"/>
              <a:t>Launch: December 2025</a:t>
            </a:r>
            <a:endParaRPr sz="3720" b="1" dirty="0"/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1"/>
          </p:nvPr>
        </p:nvSpPr>
        <p:spPr>
          <a:xfrm>
            <a:off x="311700" y="3874100"/>
            <a:ext cx="8520600" cy="10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Samuel Clark: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work@samclark.net</a:t>
            </a: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Doris Ma Fat: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mafatd@who.int</a:t>
            </a:r>
            <a:endParaRPr dirty="0"/>
          </a:p>
        </p:txBody>
      </p:sp>
      <p:sp>
        <p:nvSpPr>
          <p:cNvPr id="182" name="Google Shape;182;p32"/>
          <p:cNvSpPr txBox="1"/>
          <p:nvPr/>
        </p:nvSpPr>
        <p:spPr>
          <a:xfrm>
            <a:off x="1847400" y="1269400"/>
            <a:ext cx="544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 dirty="0">
                <a:solidFill>
                  <a:schemeClr val="hlink"/>
                </a:solidFill>
                <a:hlinkClick r:id="rId5"/>
              </a:rPr>
              <a:t>https://data.who.int/rda</a:t>
            </a:r>
            <a:endParaRPr sz="3000" b="1" dirty="0">
              <a:solidFill>
                <a:schemeClr val="dk2"/>
              </a:solidFill>
            </a:endParaRPr>
          </a:p>
        </p:txBody>
      </p:sp>
      <p:sp>
        <p:nvSpPr>
          <p:cNvPr id="183" name="Google Shape;183;p32"/>
          <p:cNvSpPr txBox="1"/>
          <p:nvPr/>
        </p:nvSpPr>
        <p:spPr>
          <a:xfrm>
            <a:off x="818606" y="2618236"/>
            <a:ext cx="750678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</a:rPr>
              <a:t>Slides: </a:t>
            </a:r>
            <a:r>
              <a:rPr lang="en-US" sz="2800" dirty="0">
                <a:solidFill>
                  <a:schemeClr val="dk2"/>
                </a:solidFill>
                <a:hlinkClick r:id="rId6"/>
              </a:rPr>
              <a:t>https://samclark.net/rda-slides</a:t>
            </a:r>
            <a:endParaRPr lang="en-US" sz="2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(select </a:t>
            </a:r>
            <a:r>
              <a:rPr lang="en-US" sz="2000" b="1" dirty="0">
                <a:solidFill>
                  <a:schemeClr val="dk2"/>
                </a:solidFill>
              </a:rPr>
              <a:t>‘Read Only’ </a:t>
            </a:r>
            <a:r>
              <a:rPr lang="en-US" sz="2000" dirty="0">
                <a:solidFill>
                  <a:schemeClr val="dk2"/>
                </a:solidFill>
              </a:rPr>
              <a:t>when opening)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2" name="Google Shape;183;p32">
            <a:extLst>
              <a:ext uri="{FF2B5EF4-FFF2-40B4-BE49-F238E27FC236}">
                <a16:creationId xmlns:a16="http://schemas.microsoft.com/office/drawing/2014/main" id="{0DC3CF7C-22E6-683E-B83F-DEE935DF3D03}"/>
              </a:ext>
            </a:extLst>
          </p:cNvPr>
          <p:cNvSpPr txBox="1"/>
          <p:nvPr/>
        </p:nvSpPr>
        <p:spPr>
          <a:xfrm>
            <a:off x="1847400" y="1956150"/>
            <a:ext cx="544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solidFill>
                  <a:schemeClr val="hlink"/>
                </a:solidFill>
                <a:hlinkClick r:id="rId7"/>
              </a:rPr>
              <a:t>assistance-RDA@who.int</a:t>
            </a:r>
            <a:endParaRPr sz="2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Outline: RDA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3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Motivation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What it is &amp; how it works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Recorded demos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Operation modes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Planned launch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Who operates the RDA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C0DA-F8DA-96DB-56E0-0D35BF31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EE62-5F61-AB18-9D4A-2F78A33AA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6A4A2BFC-1EB5-161F-8109-3ECD1F5A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3" y="129147"/>
            <a:ext cx="9018768" cy="488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2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Original motivation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i="1"/>
              <a:t>Create a data resource to support research and methods development for verbal autopsy - reference deaths with cause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Trustworthy, high-visibility, third-party host: </a:t>
            </a:r>
            <a:r>
              <a:rPr lang="en" b="1"/>
              <a:t>WHO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Enable wide array of researchers to rapidly make progress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Reference source for data supporting operation of verbal autopsy software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3410743"/>
            <a:ext cx="8520600" cy="16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Analysis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 place to work on sensitive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Clean, harmonized, documented data that are easy to work 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Modern tool set: R, Python, Julia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1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Sharing</a:t>
            </a:r>
            <a:endParaRPr b="1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User-friendly portal for sharing </a:t>
            </a:r>
            <a:r>
              <a:rPr lang="en" u="sng" dirty="0"/>
              <a:t>results from analysis and/or data</a:t>
            </a:r>
            <a:endParaRPr u="sng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Fully-documented data products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Searchable metadata catalog so you can easily find exactly what you want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Manage data use agreements and licenses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Access-controlled downloads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3327485"/>
            <a:ext cx="8520600" cy="1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Evolved motivation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i="1" dirty="0"/>
              <a:t>Not just verbal autopsy data, </a:t>
            </a:r>
            <a:r>
              <a:rPr lang="en" i="1" u="sng" dirty="0"/>
              <a:t>all kinds of (mostly) mortality data</a:t>
            </a:r>
            <a:endParaRPr i="1" u="sng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Expand to provide these services for any kind of data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it is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Resource at WHO </a:t>
            </a:r>
            <a:r>
              <a:rPr lang="en" dirty="0"/>
              <a:t>- Data, Digital Health, Analytics and AI Department (DDA) 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Data hosting and curating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Secure data analysis environment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Searchable, documented data repository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Tools for data sharing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Data collectors maintain ownership and control</a:t>
            </a:r>
            <a:endParaRPr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 dirty="0"/>
              <a:t>Data collectors and/or analysts fully acknowledged and all data findable and citable with permanent digital object identifier: DOI</a:t>
            </a:r>
            <a:endParaRPr u="sng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/>
              <a:t>Data &amp; analysis</a:t>
            </a:r>
            <a:r>
              <a:rPr lang="en" b="1" dirty="0"/>
              <a:t>: trusted researcher environment (TRE)</a:t>
            </a:r>
            <a:endParaRPr b="1"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301575"/>
            <a:ext cx="8520600" cy="3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Secure, access-controlled analysis environment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Vetted access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ORCID credentials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Contains clean, harmonized, documented, </a:t>
            </a:r>
            <a:r>
              <a:rPr lang="en" i="1" u="sng" dirty="0"/>
              <a:t>raw</a:t>
            </a:r>
            <a:r>
              <a:rPr lang="en" dirty="0"/>
              <a:t> (sensitive)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Provides R, Python, Julia in </a:t>
            </a:r>
            <a:r>
              <a:rPr lang="en" dirty="0" err="1"/>
              <a:t>JupyterHub</a:t>
            </a:r>
            <a:r>
              <a:rPr lang="en" dirty="0"/>
              <a:t> collaborative environment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Tools for accessing and manipulating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Tools for preparing data products and/or data for sharing through data repository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VSCode</a:t>
            </a:r>
            <a:r>
              <a:rPr lang="en" dirty="0"/>
              <a:t> and maybe RStudio later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Thinking through scaling up computation for ML/AI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Data discovery &amp; sharing</a:t>
            </a:r>
            <a:r>
              <a:rPr lang="en" b="1"/>
              <a:t>: repository (NADA)</a:t>
            </a:r>
            <a:endParaRPr b="1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254775"/>
            <a:ext cx="8638200" cy="42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Web portal for data exploration and access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Vetted data products with full documentation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Searchable catalog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Downloadable </a:t>
            </a:r>
            <a:r>
              <a:rPr lang="en" i="1" u="sng" dirty="0"/>
              <a:t>data</a:t>
            </a:r>
            <a:r>
              <a:rPr lang="en" dirty="0"/>
              <a:t>, metadata, </a:t>
            </a:r>
            <a:r>
              <a:rPr lang="en" dirty="0" err="1"/>
              <a:t>paradata</a:t>
            </a:r>
            <a:r>
              <a:rPr lang="en" dirty="0"/>
              <a:t>, etc.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Date use agreements and/or licenses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Access control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ORCID credentials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 dirty="0"/>
              <a:t>WHO-linked DOI and full acknowledgement of data providers and/or analysts</a:t>
            </a:r>
            <a:endParaRPr u="sng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"NADA" is an acronym for </a:t>
            </a:r>
            <a:r>
              <a:rPr lang="en" i="1" dirty="0"/>
              <a:t>National Data Archive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NADA established to manage and catalog </a:t>
            </a:r>
            <a:r>
              <a:rPr lang="en" i="1" u="sng" dirty="0"/>
              <a:t>individual-level microdata</a:t>
            </a:r>
            <a:r>
              <a:rPr lang="en" dirty="0"/>
              <a:t> from national statistical systems - i.e. </a:t>
            </a:r>
            <a:r>
              <a:rPr lang="en" i="1" dirty="0"/>
              <a:t>big </a:t>
            </a:r>
            <a:r>
              <a:rPr lang="en" dirty="0"/>
              <a:t>individual-level datasets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Created and maintained as open source resource by World Bank - widely used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Data provider signs Participation Agreement with WHO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dirty="0"/>
              <a:t>Ownership and control of data remain with data provider – can be removed at any time</a:t>
            </a:r>
            <a:endParaRPr b="1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RDA Team curates data, provides analysis tools, and shares data products and/or data - consistent with terms of the Participation Agreement</a:t>
            </a:r>
            <a:endParaRPr dirty="0"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2421000"/>
            <a:ext cx="8520600" cy="14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ingested into RDA TRE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Evaluated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Cleaned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Harmonized as necessary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Fully documented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3897775"/>
            <a:ext cx="85206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i="1" u="sng"/>
              <a:t>Optional with permission</a:t>
            </a:r>
            <a:r>
              <a:rPr lang="en"/>
              <a:t>, data prepared for sharing and made available on repository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1063</Words>
  <Application>Microsoft Macintosh PowerPoint</Application>
  <PresentationFormat>On-screen Show (16:9)</PresentationFormat>
  <Paragraphs>140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Roboto</vt:lpstr>
      <vt:lpstr>Simple Light</vt:lpstr>
      <vt:lpstr>Reference Data Archive RDA Launch</vt:lpstr>
      <vt:lpstr>Outline: RDA</vt:lpstr>
      <vt:lpstr>PowerPoint Presentation</vt:lpstr>
      <vt:lpstr>Motivation</vt:lpstr>
      <vt:lpstr>Motivation</vt:lpstr>
      <vt:lpstr>What it is</vt:lpstr>
      <vt:lpstr>Data &amp; analysis: trusted researcher environment (TRE)</vt:lpstr>
      <vt:lpstr>Data discovery &amp; sharing: repository (NADA)</vt:lpstr>
      <vt:lpstr>How it works</vt:lpstr>
      <vt:lpstr>How it works</vt:lpstr>
      <vt:lpstr>PowerPoint Presentation</vt:lpstr>
      <vt:lpstr>PowerPoint Presentation</vt:lpstr>
      <vt:lpstr>Default operation: highly secure with full access</vt:lpstr>
      <vt:lpstr>Anything is possible - extremely flexible</vt:lpstr>
      <vt:lpstr>Data at and shortly following launch</vt:lpstr>
      <vt:lpstr>Who operates the RDA</vt:lpstr>
      <vt:lpstr>Launch: December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Sam Clark</cp:lastModifiedBy>
  <cp:revision>15</cp:revision>
  <dcterms:modified xsi:type="dcterms:W3CDTF">2025-12-12T14:16:00Z</dcterms:modified>
</cp:coreProperties>
</file>